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0" r:id="rId1"/>
  </p:sldMasterIdLst>
  <p:notesMasterIdLst>
    <p:notesMasterId r:id="rId12"/>
  </p:notesMasterIdLst>
  <p:sldIdLst>
    <p:sldId id="256" r:id="rId2"/>
    <p:sldId id="257" r:id="rId3"/>
    <p:sldId id="258" r:id="rId4"/>
    <p:sldId id="263" r:id="rId5"/>
    <p:sldId id="259" r:id="rId6"/>
    <p:sldId id="260" r:id="rId7"/>
    <p:sldId id="264" r:id="rId8"/>
    <p:sldId id="261" r:id="rId9"/>
    <p:sldId id="265"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93"/>
    <p:restoredTop sz="79689"/>
  </p:normalViewPr>
  <p:slideViewPr>
    <p:cSldViewPr snapToGrid="0" snapToObjects="1">
      <p:cViewPr varScale="1">
        <p:scale>
          <a:sx n="123" d="100"/>
          <a:sy n="123" d="100"/>
        </p:scale>
        <p:origin x="110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tiff>
</file>

<file path=ppt/media/image11.tiff>
</file>

<file path=ppt/media/image12.tiff>
</file>

<file path=ppt/media/image13.tiff>
</file>

<file path=ppt/media/image14.tiff>
</file>

<file path=ppt/media/image15.png>
</file>

<file path=ppt/media/image16.tiff>
</file>

<file path=ppt/media/image2.gi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B6C0F7-88F4-CC40-86FE-403EDD7E4A67}" type="datetimeFigureOut">
              <a:rPr lang="en-US" smtClean="0"/>
              <a:t>9/10/19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3E60DB-4C56-F940-B09A-125D2263595F}" type="slidenum">
              <a:rPr lang="en-US" smtClean="0"/>
              <a:t>‹#›</a:t>
            </a:fld>
            <a:endParaRPr lang="en-US"/>
          </a:p>
        </p:txBody>
      </p:sp>
    </p:spTree>
    <p:extLst>
      <p:ext uri="{BB962C8B-B14F-4D97-AF65-F5344CB8AC3E}">
        <p14:creationId xmlns:p14="http://schemas.microsoft.com/office/powerpoint/2010/main" val="1605340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medium.com/@sepandassadi/become-a-full-stack-web-developer-free-resources-8a1c2c0ebd41"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petrikainulainen.net/getting-started-with-gradle/"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maven.apache.org/what-is-maven.html" TargetMode="External"/><Relationship Id="rId5" Type="http://schemas.openxmlformats.org/officeDocument/2006/relationships/hyperlink" Target="http://groovy-lang.org/" TargetMode="External"/><Relationship Id="rId4" Type="http://schemas.openxmlformats.org/officeDocument/2006/relationships/hyperlink" Target="https://technologyconversations.com/2014/06/18/build-tools/"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eveloper.mozilla.org/en-US/docs/Web/JavaScript"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www.typescriptlang.org/"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Sometime the greatest idea comes from solving the simplest things.</a:t>
            </a:r>
          </a:p>
          <a:p>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3</a:t>
            </a:fld>
            <a:endParaRPr lang="en-US"/>
          </a:p>
        </p:txBody>
      </p:sp>
    </p:spTree>
    <p:extLst>
      <p:ext uri="{BB962C8B-B14F-4D97-AF65-F5344CB8AC3E}">
        <p14:creationId xmlns:p14="http://schemas.microsoft.com/office/powerpoint/2010/main" val="3629925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https://medium.com/@sepandassadi/become-a-full-stack-web-developer-free-resources-8a1c2c0ebd41</a:t>
            </a:r>
            <a:endParaRPr lang="en-GB" dirty="0"/>
          </a:p>
          <a:p>
            <a:endParaRPr lang="en-GB" dirty="0"/>
          </a:p>
          <a:p>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4</a:t>
            </a:fld>
            <a:endParaRPr lang="en-US"/>
          </a:p>
        </p:txBody>
      </p:sp>
    </p:spTree>
    <p:extLst>
      <p:ext uri="{BB962C8B-B14F-4D97-AF65-F5344CB8AC3E}">
        <p14:creationId xmlns:p14="http://schemas.microsoft.com/office/powerpoint/2010/main" val="2452606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Spring Framework is an application framework</a:t>
            </a:r>
          </a:p>
          <a:p>
            <a:r>
              <a:rPr lang="en-US" dirty="0"/>
              <a:t>Spring Boot </a:t>
            </a:r>
            <a:r>
              <a:rPr lang="en-GB" sz="1200" b="0" i="0" kern="1200" dirty="0">
                <a:solidFill>
                  <a:schemeClr val="tx1"/>
                </a:solidFill>
                <a:effectLst/>
                <a:latin typeface="+mn-lt"/>
                <a:ea typeface="+mn-ea"/>
                <a:cs typeface="+mn-cs"/>
              </a:rPr>
              <a:t>is basically an extension of the Spring framework which eliminated the boilerplate configurations required for setting up a Spring application.</a:t>
            </a:r>
          </a:p>
          <a:p>
            <a:r>
              <a:rPr lang="en-GB" sz="1200" b="0" i="0" kern="1200" dirty="0">
                <a:solidFill>
                  <a:schemeClr val="tx1"/>
                </a:solidFill>
                <a:effectLst/>
                <a:latin typeface="+mn-lt"/>
                <a:ea typeface="+mn-ea"/>
                <a:cs typeface="+mn-cs"/>
              </a:rPr>
              <a:t>Spring Boot makes it easy to create stand-alone, production-grade Spring based Applications that you can "just run".</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Spring MVC is a sub-project of the Spring Framework, targeting design and development of applications that use the MVC (Model-View-Controller) pattern</a:t>
            </a:r>
          </a:p>
          <a:p>
            <a:endParaRPr lang="en-GB" sz="1200" b="0" i="0" u="none" strike="noStrike" kern="1200" dirty="0">
              <a:solidFill>
                <a:schemeClr val="tx1"/>
              </a:solidFill>
              <a:effectLst/>
              <a:latin typeface="+mn-lt"/>
              <a:ea typeface="+mn-ea"/>
              <a:cs typeface="+mn-cs"/>
              <a:hlinkClick r:id="rId3"/>
            </a:endParaRPr>
          </a:p>
          <a:p>
            <a:r>
              <a:rPr lang="en-GB" sz="1200" b="0" i="0" u="none" strike="noStrike" kern="1200" dirty="0">
                <a:solidFill>
                  <a:schemeClr val="tx1"/>
                </a:solidFill>
                <a:effectLst/>
                <a:latin typeface="+mn-lt"/>
                <a:ea typeface="+mn-ea"/>
                <a:cs typeface="+mn-cs"/>
                <a:hlinkClick r:id="rId3"/>
              </a:rPr>
              <a:t>Gradle</a:t>
            </a:r>
            <a:r>
              <a:rPr lang="en-GB" sz="1200" b="0" i="0" kern="1200" dirty="0">
                <a:solidFill>
                  <a:schemeClr val="tx1"/>
                </a:solidFill>
                <a:effectLst/>
                <a:latin typeface="+mn-lt"/>
                <a:ea typeface="+mn-ea"/>
                <a:cs typeface="+mn-cs"/>
              </a:rPr>
              <a:t> is a build automation system that is fully open source and uses the concepts you see on Apache Maven and Apache Ant. It uses </a:t>
            </a:r>
            <a:r>
              <a:rPr lang="en-GB" sz="1200" b="0" i="0" u="none" strike="noStrike" kern="1200" dirty="0">
                <a:solidFill>
                  <a:schemeClr val="tx1"/>
                </a:solidFill>
                <a:effectLst/>
                <a:latin typeface="+mn-lt"/>
                <a:ea typeface="+mn-ea"/>
                <a:cs typeface="+mn-cs"/>
                <a:hlinkClick r:id="rId4"/>
              </a:rPr>
              <a:t>domain-specific language</a:t>
            </a:r>
            <a:r>
              <a:rPr lang="en-GB" sz="1200" b="0" i="0" kern="1200" dirty="0">
                <a:solidFill>
                  <a:schemeClr val="tx1"/>
                </a:solidFill>
                <a:effectLst/>
                <a:latin typeface="+mn-lt"/>
                <a:ea typeface="+mn-ea"/>
                <a:cs typeface="+mn-cs"/>
              </a:rPr>
              <a:t> based on the programming language </a:t>
            </a:r>
            <a:r>
              <a:rPr lang="en-GB" sz="1200" b="0" i="0" u="none" strike="noStrike" kern="1200" dirty="0">
                <a:solidFill>
                  <a:schemeClr val="tx1"/>
                </a:solidFill>
                <a:effectLst/>
                <a:latin typeface="+mn-lt"/>
                <a:ea typeface="+mn-ea"/>
                <a:cs typeface="+mn-cs"/>
                <a:hlinkClick r:id="rId5"/>
              </a:rPr>
              <a:t>Groovy</a:t>
            </a:r>
            <a:r>
              <a:rPr lang="en-GB" sz="1200" b="0" i="0" kern="1200" dirty="0">
                <a:solidFill>
                  <a:schemeClr val="tx1"/>
                </a:solidFill>
                <a:effectLst/>
                <a:latin typeface="+mn-lt"/>
                <a:ea typeface="+mn-ea"/>
                <a:cs typeface="+mn-cs"/>
              </a:rPr>
              <a:t>, differentiating it from Apache Maven, which uses XML for its project configuration. It also determines the order of tasks run by using a directed acyclic graph.</a:t>
            </a:r>
          </a:p>
          <a:p>
            <a:endParaRPr lang="en-GB" sz="1200" b="0" i="0"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hlinkClick r:id="rId6"/>
              </a:rPr>
              <a:t>Maven</a:t>
            </a:r>
            <a:r>
              <a:rPr lang="en-GB" sz="1200" b="0" i="0" kern="1200" dirty="0">
                <a:solidFill>
                  <a:schemeClr val="tx1"/>
                </a:solidFill>
                <a:effectLst/>
                <a:latin typeface="+mn-lt"/>
                <a:ea typeface="+mn-ea"/>
                <a:cs typeface="+mn-cs"/>
              </a:rPr>
              <a:t> is used for project build automation using Java. It helps you map out how a particular software is built, as well as its different dependencies. It uses an XML file to describe the project that you are building, the dependencies of the software with regards to third-party modules and parts, the build order, as well as the needed plugins. There are pre-defined targets for tasks such as packaging and compiling.</a:t>
            </a:r>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5</a:t>
            </a:fld>
            <a:endParaRPr lang="en-US"/>
          </a:p>
        </p:txBody>
      </p:sp>
    </p:spTree>
    <p:extLst>
      <p:ext uri="{BB962C8B-B14F-4D97-AF65-F5344CB8AC3E}">
        <p14:creationId xmlns:p14="http://schemas.microsoft.com/office/powerpoint/2010/main" val="21616809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dirty="0">
                <a:solidFill>
                  <a:schemeClr val="tx1"/>
                </a:solidFill>
                <a:effectLst/>
                <a:latin typeface="+mn-lt"/>
                <a:ea typeface="+mn-ea"/>
                <a:cs typeface="+mn-cs"/>
              </a:rPr>
              <a:t>JavaScript</a:t>
            </a:r>
            <a:r>
              <a:rPr lang="en-GB" sz="1200" b="0" i="0" kern="1200" dirty="0">
                <a:solidFill>
                  <a:schemeClr val="tx1"/>
                </a:solidFill>
                <a:effectLst/>
                <a:latin typeface="+mn-lt"/>
                <a:ea typeface="+mn-ea"/>
                <a:cs typeface="+mn-cs"/>
              </a:rPr>
              <a:t> (JS) is a lightweight, interpreted, or just-in-time compiled programming language with first-class functions.</a:t>
            </a:r>
          </a:p>
          <a:p>
            <a:r>
              <a:rPr lang="en-GB" dirty="0">
                <a:hlinkClick r:id="rId3"/>
              </a:rPr>
              <a:t>https://developer.mozilla.org/en-US/docs/Web/JavaScript</a:t>
            </a:r>
            <a:endParaRPr lang="en-GB" dirty="0"/>
          </a:p>
          <a:p>
            <a:endParaRPr lang="en-GB" dirty="0"/>
          </a:p>
          <a:p>
            <a:r>
              <a:rPr lang="en-GB" sz="1200" b="1" i="0" kern="1200" dirty="0">
                <a:solidFill>
                  <a:schemeClr val="tx1"/>
                </a:solidFill>
                <a:effectLst/>
                <a:latin typeface="+mn-lt"/>
                <a:ea typeface="+mn-ea"/>
                <a:cs typeface="+mn-cs"/>
              </a:rPr>
              <a:t>TypeScript</a:t>
            </a:r>
            <a:r>
              <a:rPr lang="en-GB" sz="1200" b="0" i="0" kern="1200" dirty="0">
                <a:solidFill>
                  <a:schemeClr val="tx1"/>
                </a:solidFill>
                <a:effectLst/>
                <a:latin typeface="+mn-lt"/>
                <a:ea typeface="+mn-ea"/>
                <a:cs typeface="+mn-cs"/>
              </a:rPr>
              <a:t> is an open-source programming language developed and maintained by Microsoft. It is a strict syntactical superset of JavaScript, and adds optional static typing to the language. </a:t>
            </a:r>
            <a:r>
              <a:rPr lang="en-GB" sz="1200" b="1" i="0" kern="1200" dirty="0">
                <a:solidFill>
                  <a:schemeClr val="tx1"/>
                </a:solidFill>
                <a:effectLst/>
                <a:latin typeface="+mn-lt"/>
                <a:ea typeface="+mn-ea"/>
                <a:cs typeface="+mn-cs"/>
              </a:rPr>
              <a:t>TypeScript</a:t>
            </a:r>
            <a:r>
              <a:rPr lang="en-GB" sz="1200" b="0" i="0" kern="1200" dirty="0">
                <a:solidFill>
                  <a:schemeClr val="tx1"/>
                </a:solidFill>
                <a:effectLst/>
                <a:latin typeface="+mn-lt"/>
                <a:ea typeface="+mn-ea"/>
                <a:cs typeface="+mn-cs"/>
              </a:rPr>
              <a:t> is designed for development of large applications and </a:t>
            </a:r>
            <a:r>
              <a:rPr lang="en-GB" sz="1200" b="0" i="0" kern="1200" dirty="0" err="1">
                <a:solidFill>
                  <a:schemeClr val="tx1"/>
                </a:solidFill>
                <a:effectLst/>
                <a:latin typeface="+mn-lt"/>
                <a:ea typeface="+mn-ea"/>
                <a:cs typeface="+mn-cs"/>
              </a:rPr>
              <a:t>transcompiles</a:t>
            </a:r>
            <a:r>
              <a:rPr lang="en-GB" sz="1200" b="0" i="0" kern="1200" dirty="0">
                <a:solidFill>
                  <a:schemeClr val="tx1"/>
                </a:solidFill>
                <a:effectLst/>
                <a:latin typeface="+mn-lt"/>
                <a:ea typeface="+mn-ea"/>
                <a:cs typeface="+mn-cs"/>
              </a:rPr>
              <a:t> to JavaScript.</a:t>
            </a:r>
          </a:p>
          <a:p>
            <a:r>
              <a:rPr lang="en-GB" dirty="0">
                <a:hlinkClick r:id="rId4"/>
              </a:rPr>
              <a:t>https://www.typescriptlang.org/</a:t>
            </a:r>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6</a:t>
            </a:fld>
            <a:endParaRPr lang="en-US"/>
          </a:p>
        </p:txBody>
      </p:sp>
    </p:spTree>
    <p:extLst>
      <p:ext uri="{BB962C8B-B14F-4D97-AF65-F5344CB8AC3E}">
        <p14:creationId xmlns:p14="http://schemas.microsoft.com/office/powerpoint/2010/main" val="1820543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Representational State Transfer</a:t>
            </a:r>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7</a:t>
            </a:fld>
            <a:endParaRPr lang="en-US"/>
          </a:p>
        </p:txBody>
      </p:sp>
    </p:spTree>
    <p:extLst>
      <p:ext uri="{BB962C8B-B14F-4D97-AF65-F5344CB8AC3E}">
        <p14:creationId xmlns:p14="http://schemas.microsoft.com/office/powerpoint/2010/main" val="281571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implementation </a:t>
            </a:r>
            <a:r>
              <a:rPr lang="en-GB" sz="1200" kern="1200" dirty="0">
                <a:solidFill>
                  <a:schemeClr val="tx1"/>
                </a:solidFill>
                <a:effectLst/>
                <a:latin typeface="+mn-lt"/>
                <a:ea typeface="+mn-ea"/>
                <a:cs typeface="+mn-cs"/>
              </a:rPr>
              <a:t>'com.google.maps:google-maps-services:0.9.3’</a:t>
            </a:r>
          </a:p>
          <a:p>
            <a:r>
              <a:rPr lang="en-GB" dirty="0"/>
              <a:t>implementation </a:t>
            </a:r>
            <a:r>
              <a:rPr lang="en-GB" sz="1200" kern="1200" dirty="0">
                <a:solidFill>
                  <a:schemeClr val="tx1"/>
                </a:solidFill>
                <a:effectLst/>
                <a:latin typeface="+mn-lt"/>
                <a:ea typeface="+mn-ea"/>
                <a:cs typeface="+mn-cs"/>
              </a:rPr>
              <a:t>'</a:t>
            </a:r>
            <a:r>
              <a:rPr lang="en-GB" sz="1200" kern="1200" dirty="0" err="1">
                <a:solidFill>
                  <a:schemeClr val="tx1"/>
                </a:solidFill>
                <a:effectLst/>
                <a:latin typeface="+mn-lt"/>
                <a:ea typeface="+mn-ea"/>
                <a:cs typeface="+mn-cs"/>
              </a:rPr>
              <a:t>org.springframework.boot:spring-boot-starter-web</a:t>
            </a:r>
            <a:r>
              <a:rPr lang="en-GB" sz="1200" kern="1200" dirty="0">
                <a:solidFill>
                  <a:schemeClr val="tx1"/>
                </a:solidFill>
                <a:effectLst/>
                <a:latin typeface="+mn-lt"/>
                <a:ea typeface="+mn-ea"/>
                <a:cs typeface="+mn-cs"/>
              </a:rPr>
              <a:t>’</a:t>
            </a:r>
          </a:p>
          <a:p>
            <a:r>
              <a:rPr lang="en-GB" dirty="0"/>
              <a:t>implementation </a:t>
            </a:r>
            <a:r>
              <a:rPr lang="en-GB" sz="1200" kern="1200" dirty="0">
                <a:solidFill>
                  <a:schemeClr val="tx1"/>
                </a:solidFill>
                <a:effectLst/>
                <a:latin typeface="+mn-lt"/>
                <a:ea typeface="+mn-ea"/>
                <a:cs typeface="+mn-cs"/>
              </a:rPr>
              <a:t>'org.apache.commons:commons-lang3:3.0'</a:t>
            </a:r>
          </a:p>
        </p:txBody>
      </p:sp>
      <p:sp>
        <p:nvSpPr>
          <p:cNvPr id="4" name="Slide Number Placeholder 3"/>
          <p:cNvSpPr>
            <a:spLocks noGrp="1"/>
          </p:cNvSpPr>
          <p:nvPr>
            <p:ph type="sldNum" sz="quarter" idx="10"/>
          </p:nvPr>
        </p:nvSpPr>
        <p:spPr/>
        <p:txBody>
          <a:bodyPr/>
          <a:lstStyle/>
          <a:p>
            <a:fld id="{A93E60DB-4C56-F940-B09A-125D2263595F}" type="slidenum">
              <a:rPr lang="en-US" smtClean="0"/>
              <a:t>8</a:t>
            </a:fld>
            <a:endParaRPr lang="en-US"/>
          </a:p>
        </p:txBody>
      </p:sp>
    </p:spTree>
    <p:extLst>
      <p:ext uri="{BB962C8B-B14F-4D97-AF65-F5344CB8AC3E}">
        <p14:creationId xmlns:p14="http://schemas.microsoft.com/office/powerpoint/2010/main" val="22572298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9/10/19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9554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9/10/19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04508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7865904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21355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4274100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BE451C3-0FF4-47C4-B829-773ADF60F88C}" type="datetimeFigureOut">
              <a:rPr lang="en-US" smtClean="0"/>
              <a:t>9/10/19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4367740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BE451C3-0FF4-47C4-B829-773ADF60F88C}" type="datetimeFigureOut">
              <a:rPr lang="en-US" smtClean="0"/>
              <a:t>9/10/19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2363902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447342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29365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8027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06256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9/10/19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06932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9/10/19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1876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9/10/19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26266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9/10/19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3887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9/10/19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4372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9/10/19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35600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9/10/19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5801260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meetup.com/Belfast-JS/" TargetMode="External"/><Relationship Id="rId2" Type="http://schemas.openxmlformats.org/officeDocument/2006/relationships/hyperlink" Target="https://www.meetup.com/BelfastJUG/" TargetMode="External"/><Relationship Id="rId1" Type="http://schemas.openxmlformats.org/officeDocument/2006/relationships/slideLayout" Target="../slideLayouts/slideLayout2.xml"/><Relationship Id="rId5" Type="http://schemas.openxmlformats.org/officeDocument/2006/relationships/hyperlink" Target="https://www.meetup.com/" TargetMode="External"/><Relationship Id="rId4" Type="http://schemas.openxmlformats.org/officeDocument/2006/relationships/image" Target="../media/image16.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1.jpeg"/><Relationship Id="rId7"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hyperlink" Target="https://dzone.com/articles/gradle-vs-maven" TargetMode="External"/><Relationship Id="rId4" Type="http://schemas.openxmlformats.org/officeDocument/2006/relationships/image" Target="../media/image5.tiff"/></Relationships>
</file>

<file path=ppt/slides/_rels/slide6.xml.rels><?xml version="1.0" encoding="UTF-8" standalone="yes"?>
<Relationships xmlns="http://schemas.openxmlformats.org/package/2006/relationships"><Relationship Id="rId8" Type="http://schemas.openxmlformats.org/officeDocument/2006/relationships/image" Target="../media/image11.tiff"/><Relationship Id="rId3" Type="http://schemas.openxmlformats.org/officeDocument/2006/relationships/hyperlink" Target="https://vuejs.org/" TargetMode="External"/><Relationship Id="rId7"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tiff"/><Relationship Id="rId11" Type="http://schemas.openxmlformats.org/officeDocument/2006/relationships/image" Target="../media/image14.tiff"/><Relationship Id="rId5" Type="http://schemas.openxmlformats.org/officeDocument/2006/relationships/hyperlink" Target="https://angular.io/" TargetMode="External"/><Relationship Id="rId10" Type="http://schemas.openxmlformats.org/officeDocument/2006/relationships/image" Target="../media/image13.tiff"/><Relationship Id="rId4" Type="http://schemas.openxmlformats.org/officeDocument/2006/relationships/hyperlink" Target="https://reactjs.org/" TargetMode="External"/><Relationship Id="rId9" Type="http://schemas.openxmlformats.org/officeDocument/2006/relationships/image" Target="../media/image12.tiff"/></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evelopers.google.com/places/web-service/intro"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www.opendatani.gov.uk/" TargetMode="External"/><Relationship Id="rId4" Type="http://schemas.openxmlformats.org/officeDocument/2006/relationships/hyperlink" Target="https://www.yelp.com/developers/documentation/v3"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atlassian.com/software/jira" TargetMode="External"/><Relationship Id="rId2" Type="http://schemas.openxmlformats.org/officeDocument/2006/relationships/hyperlink" Target="https://trello.com/" TargetMode="External"/><Relationship Id="rId1" Type="http://schemas.openxmlformats.org/officeDocument/2006/relationships/slideLayout" Target="../slideLayouts/slideLayout2.xml"/><Relationship Id="rId4" Type="http://schemas.openxmlformats.org/officeDocument/2006/relationships/hyperlink" Target="https://github.com/Jgiron455/webapp-worksho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3249A-CDD8-7440-BFB8-3FE6C550E083}"/>
              </a:ext>
            </a:extLst>
          </p:cNvPr>
          <p:cNvSpPr>
            <a:spLocks noGrp="1"/>
          </p:cNvSpPr>
          <p:nvPr>
            <p:ph type="ctrTitle"/>
          </p:nvPr>
        </p:nvSpPr>
        <p:spPr/>
        <p:txBody>
          <a:bodyPr/>
          <a:lstStyle/>
          <a:p>
            <a:r>
              <a:rPr lang="en-US" dirty="0"/>
              <a:t>Web Application?</a:t>
            </a:r>
          </a:p>
        </p:txBody>
      </p:sp>
      <p:sp>
        <p:nvSpPr>
          <p:cNvPr id="3" name="Subtitle 2">
            <a:extLst>
              <a:ext uri="{FF2B5EF4-FFF2-40B4-BE49-F238E27FC236}">
                <a16:creationId xmlns:a16="http://schemas.microsoft.com/office/drawing/2014/main" id="{45D04292-EA22-4C40-B193-A3B3A62CFE69}"/>
              </a:ext>
            </a:extLst>
          </p:cNvPr>
          <p:cNvSpPr>
            <a:spLocks noGrp="1"/>
          </p:cNvSpPr>
          <p:nvPr>
            <p:ph type="subTitle" idx="1"/>
          </p:nvPr>
        </p:nvSpPr>
        <p:spPr/>
        <p:txBody>
          <a:bodyPr/>
          <a:lstStyle/>
          <a:p>
            <a:r>
              <a:rPr lang="en-US" dirty="0" err="1"/>
              <a:t>GraduatIng</a:t>
            </a:r>
            <a:r>
              <a:rPr lang="en-US" dirty="0"/>
              <a:t> TO make Wed apps</a:t>
            </a:r>
          </a:p>
        </p:txBody>
      </p:sp>
    </p:spTree>
    <p:extLst>
      <p:ext uri="{BB962C8B-B14F-4D97-AF65-F5344CB8AC3E}">
        <p14:creationId xmlns:p14="http://schemas.microsoft.com/office/powerpoint/2010/main" val="25340017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1450C-368A-7848-BDFD-B1E4BEBE1B3E}"/>
              </a:ext>
            </a:extLst>
          </p:cNvPr>
          <p:cNvSpPr>
            <a:spLocks noGrp="1"/>
          </p:cNvSpPr>
          <p:nvPr>
            <p:ph type="title"/>
          </p:nvPr>
        </p:nvSpPr>
        <p:spPr/>
        <p:txBody>
          <a:bodyPr/>
          <a:lstStyle/>
          <a:p>
            <a:r>
              <a:rPr lang="en-US" dirty="0"/>
              <a:t>Meet-ups</a:t>
            </a:r>
          </a:p>
        </p:txBody>
      </p:sp>
      <p:sp>
        <p:nvSpPr>
          <p:cNvPr id="3" name="Content Placeholder 2">
            <a:extLst>
              <a:ext uri="{FF2B5EF4-FFF2-40B4-BE49-F238E27FC236}">
                <a16:creationId xmlns:a16="http://schemas.microsoft.com/office/drawing/2014/main" id="{C4ECDBA9-058C-6241-A2A7-584A139AF9B0}"/>
              </a:ext>
            </a:extLst>
          </p:cNvPr>
          <p:cNvSpPr>
            <a:spLocks noGrp="1"/>
          </p:cNvSpPr>
          <p:nvPr>
            <p:ph idx="1"/>
          </p:nvPr>
        </p:nvSpPr>
        <p:spPr>
          <a:xfrm>
            <a:off x="4538133" y="2603500"/>
            <a:ext cx="7157156" cy="3416300"/>
          </a:xfrm>
        </p:spPr>
        <p:txBody>
          <a:bodyPr/>
          <a:lstStyle/>
          <a:p>
            <a:r>
              <a:rPr lang="en-US" dirty="0"/>
              <a:t>Java </a:t>
            </a:r>
          </a:p>
          <a:p>
            <a:pPr lvl="1"/>
            <a:r>
              <a:rPr lang="en-GB" dirty="0">
                <a:hlinkClick r:id="rId2"/>
              </a:rPr>
              <a:t>https://www.meetup.com/BelfastJUG/</a:t>
            </a:r>
            <a:endParaRPr lang="en-GB" dirty="0"/>
          </a:p>
          <a:p>
            <a:r>
              <a:rPr lang="en-GB" dirty="0"/>
              <a:t>JavaScript</a:t>
            </a:r>
          </a:p>
          <a:p>
            <a:pPr lvl="1"/>
            <a:r>
              <a:rPr lang="en-GB" dirty="0">
                <a:hlinkClick r:id="rId3"/>
              </a:rPr>
              <a:t>https://www.meetup.com/Belfast-JS/</a:t>
            </a:r>
            <a:endParaRPr lang="en-GB" dirty="0"/>
          </a:p>
        </p:txBody>
      </p:sp>
      <p:pic>
        <p:nvPicPr>
          <p:cNvPr id="4" name="Picture 3">
            <a:extLst>
              <a:ext uri="{FF2B5EF4-FFF2-40B4-BE49-F238E27FC236}">
                <a16:creationId xmlns:a16="http://schemas.microsoft.com/office/drawing/2014/main" id="{6C2369CB-6AA3-6F44-8407-29324F6F4E56}"/>
              </a:ext>
            </a:extLst>
          </p:cNvPr>
          <p:cNvPicPr>
            <a:picLocks noChangeAspect="1"/>
          </p:cNvPicPr>
          <p:nvPr/>
        </p:nvPicPr>
        <p:blipFill>
          <a:blip r:embed="rId4"/>
          <a:stretch>
            <a:fillRect/>
          </a:stretch>
        </p:blipFill>
        <p:spPr>
          <a:xfrm>
            <a:off x="564446" y="2405986"/>
            <a:ext cx="2859616" cy="2859616"/>
          </a:xfrm>
          <a:prstGeom prst="rect">
            <a:avLst/>
          </a:prstGeom>
        </p:spPr>
      </p:pic>
      <p:sp>
        <p:nvSpPr>
          <p:cNvPr id="5" name="Rectangle 4">
            <a:extLst>
              <a:ext uri="{FF2B5EF4-FFF2-40B4-BE49-F238E27FC236}">
                <a16:creationId xmlns:a16="http://schemas.microsoft.com/office/drawing/2014/main" id="{866A7A43-33D2-D345-8537-509369B4EC37}"/>
              </a:ext>
            </a:extLst>
          </p:cNvPr>
          <p:cNvSpPr/>
          <p:nvPr/>
        </p:nvSpPr>
        <p:spPr>
          <a:xfrm>
            <a:off x="564446" y="5650468"/>
            <a:ext cx="3212739" cy="369332"/>
          </a:xfrm>
          <a:prstGeom prst="rect">
            <a:avLst/>
          </a:prstGeom>
        </p:spPr>
        <p:txBody>
          <a:bodyPr wrap="none">
            <a:spAutoFit/>
          </a:bodyPr>
          <a:lstStyle/>
          <a:p>
            <a:r>
              <a:rPr lang="en-GB" dirty="0">
                <a:hlinkClick r:id="rId5"/>
              </a:rPr>
              <a:t>https://www.meetup.com/</a:t>
            </a:r>
            <a:endParaRPr lang="en-US" dirty="0"/>
          </a:p>
        </p:txBody>
      </p:sp>
    </p:spTree>
    <p:extLst>
      <p:ext uri="{BB962C8B-B14F-4D97-AF65-F5344CB8AC3E}">
        <p14:creationId xmlns:p14="http://schemas.microsoft.com/office/powerpoint/2010/main" val="563397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B143-C11A-6C49-A860-DC466569B9F4}"/>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95B55B1E-520B-C74E-B763-32DAF8F511B5}"/>
              </a:ext>
            </a:extLst>
          </p:cNvPr>
          <p:cNvSpPr>
            <a:spLocks noGrp="1"/>
          </p:cNvSpPr>
          <p:nvPr>
            <p:ph idx="1"/>
          </p:nvPr>
        </p:nvSpPr>
        <p:spPr/>
        <p:txBody>
          <a:bodyPr>
            <a:normAutofit fontScale="85000" lnSpcReduction="20000"/>
          </a:bodyPr>
          <a:lstStyle/>
          <a:p>
            <a:r>
              <a:rPr lang="en-US" b="1" dirty="0"/>
              <a:t>Where to Start, What to do and How? </a:t>
            </a:r>
          </a:p>
          <a:p>
            <a:pPr lvl="1"/>
            <a:r>
              <a:rPr lang="en-US" dirty="0"/>
              <a:t>Fullstack, Backend vs Frontend </a:t>
            </a:r>
          </a:p>
          <a:p>
            <a:pPr lvl="1"/>
            <a:r>
              <a:rPr lang="en-US" dirty="0"/>
              <a:t>Technology stack</a:t>
            </a:r>
          </a:p>
          <a:p>
            <a:r>
              <a:rPr lang="en-US" dirty="0"/>
              <a:t>Testing, Testing and Testing, cause you can’t have enough test.</a:t>
            </a:r>
          </a:p>
          <a:p>
            <a:pPr lvl="1"/>
            <a:r>
              <a:rPr lang="en-US" dirty="0"/>
              <a:t>Mockito</a:t>
            </a:r>
          </a:p>
          <a:p>
            <a:pPr lvl="1"/>
            <a:r>
              <a:rPr lang="en-US" dirty="0"/>
              <a:t>Protractor </a:t>
            </a:r>
          </a:p>
          <a:p>
            <a:r>
              <a:rPr lang="en-US" dirty="0"/>
              <a:t>SQL vs No-SQL which to use for your application.</a:t>
            </a:r>
          </a:p>
          <a:p>
            <a:pPr lvl="1"/>
            <a:r>
              <a:rPr lang="en-US" dirty="0"/>
              <a:t>MySQL </a:t>
            </a:r>
          </a:p>
          <a:p>
            <a:pPr lvl="1"/>
            <a:r>
              <a:rPr lang="en-US" dirty="0"/>
              <a:t>MongoDB</a:t>
            </a:r>
          </a:p>
          <a:p>
            <a:r>
              <a:rPr lang="en-US" dirty="0"/>
              <a:t>Combining it all together and deploying it hopefully.</a:t>
            </a:r>
          </a:p>
          <a:p>
            <a:pPr lvl="1"/>
            <a:r>
              <a:rPr lang="en-US" dirty="0"/>
              <a:t>Spring Boot with Angular 6 on a Docker Container</a:t>
            </a:r>
          </a:p>
          <a:p>
            <a:endParaRPr lang="en-US" dirty="0"/>
          </a:p>
          <a:p>
            <a:endParaRPr lang="en-US" dirty="0"/>
          </a:p>
        </p:txBody>
      </p:sp>
    </p:spTree>
    <p:extLst>
      <p:ext uri="{BB962C8B-B14F-4D97-AF65-F5344CB8AC3E}">
        <p14:creationId xmlns:p14="http://schemas.microsoft.com/office/powerpoint/2010/main" val="4155812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0468E-0219-D942-A2F1-F1F973FAC40E}"/>
              </a:ext>
            </a:extLst>
          </p:cNvPr>
          <p:cNvSpPr>
            <a:spLocks noGrp="1"/>
          </p:cNvSpPr>
          <p:nvPr>
            <p:ph type="title"/>
          </p:nvPr>
        </p:nvSpPr>
        <p:spPr/>
        <p:txBody>
          <a:bodyPr/>
          <a:lstStyle/>
          <a:p>
            <a:r>
              <a:rPr lang="en-US" dirty="0"/>
              <a:t>Where to Start, What to do and How? </a:t>
            </a:r>
          </a:p>
        </p:txBody>
      </p:sp>
      <p:sp>
        <p:nvSpPr>
          <p:cNvPr id="3" name="Content Placeholder 2">
            <a:extLst>
              <a:ext uri="{FF2B5EF4-FFF2-40B4-BE49-F238E27FC236}">
                <a16:creationId xmlns:a16="http://schemas.microsoft.com/office/drawing/2014/main" id="{8AA8773E-93F8-654D-88FF-ED591ECD73B3}"/>
              </a:ext>
            </a:extLst>
          </p:cNvPr>
          <p:cNvSpPr>
            <a:spLocks noGrp="1"/>
          </p:cNvSpPr>
          <p:nvPr>
            <p:ph idx="1"/>
          </p:nvPr>
        </p:nvSpPr>
        <p:spPr>
          <a:xfrm>
            <a:off x="1154954" y="2603500"/>
            <a:ext cx="4421757" cy="3416300"/>
          </a:xfrm>
        </p:spPr>
        <p:txBody>
          <a:bodyPr/>
          <a:lstStyle/>
          <a:p>
            <a:r>
              <a:rPr lang="en-US" dirty="0"/>
              <a:t>Problem?</a:t>
            </a:r>
          </a:p>
          <a:p>
            <a:pPr lvl="1"/>
            <a:r>
              <a:rPr lang="en-US" dirty="0"/>
              <a:t>Sometime the greatest idea comes from solving the simplest things.</a:t>
            </a:r>
          </a:p>
          <a:p>
            <a:r>
              <a:rPr lang="en-US" dirty="0"/>
              <a:t>Solving the Problem?</a:t>
            </a:r>
          </a:p>
          <a:p>
            <a:pPr lvl="1"/>
            <a:r>
              <a:rPr lang="en-US" dirty="0"/>
              <a:t>Technology stack</a:t>
            </a:r>
          </a:p>
          <a:p>
            <a:pPr lvl="1"/>
            <a:r>
              <a:rPr lang="en-US" dirty="0"/>
              <a:t>Break down the problem</a:t>
            </a:r>
          </a:p>
          <a:p>
            <a:endParaRPr lang="en-US" dirty="0"/>
          </a:p>
        </p:txBody>
      </p:sp>
      <p:pic>
        <p:nvPicPr>
          <p:cNvPr id="6" name="Picture 5">
            <a:extLst>
              <a:ext uri="{FF2B5EF4-FFF2-40B4-BE49-F238E27FC236}">
                <a16:creationId xmlns:a16="http://schemas.microsoft.com/office/drawing/2014/main" id="{7BA4CBEB-2D62-7147-94BE-B34DB1B3734F}"/>
              </a:ext>
            </a:extLst>
          </p:cNvPr>
          <p:cNvPicPr>
            <a:picLocks noChangeAspect="1"/>
          </p:cNvPicPr>
          <p:nvPr/>
        </p:nvPicPr>
        <p:blipFill>
          <a:blip r:embed="rId3"/>
          <a:stretch>
            <a:fillRect/>
          </a:stretch>
        </p:blipFill>
        <p:spPr>
          <a:xfrm>
            <a:off x="6952544" y="2470150"/>
            <a:ext cx="3683000" cy="3683000"/>
          </a:xfrm>
          <a:prstGeom prst="rect">
            <a:avLst/>
          </a:prstGeom>
        </p:spPr>
      </p:pic>
    </p:spTree>
    <p:extLst>
      <p:ext uri="{BB962C8B-B14F-4D97-AF65-F5344CB8AC3E}">
        <p14:creationId xmlns:p14="http://schemas.microsoft.com/office/powerpoint/2010/main" val="1140952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BE4C3-CF49-FE4C-8969-1AFBC877D9DC}"/>
              </a:ext>
            </a:extLst>
          </p:cNvPr>
          <p:cNvSpPr>
            <a:spLocks noGrp="1"/>
          </p:cNvSpPr>
          <p:nvPr>
            <p:ph type="title"/>
          </p:nvPr>
        </p:nvSpPr>
        <p:spPr/>
        <p:txBody>
          <a:bodyPr/>
          <a:lstStyle/>
          <a:p>
            <a:r>
              <a:rPr lang="en-US" dirty="0"/>
              <a:t>Full-Stack Development</a:t>
            </a:r>
          </a:p>
        </p:txBody>
      </p:sp>
      <p:pic>
        <p:nvPicPr>
          <p:cNvPr id="5" name="Picture 4">
            <a:extLst>
              <a:ext uri="{FF2B5EF4-FFF2-40B4-BE49-F238E27FC236}">
                <a16:creationId xmlns:a16="http://schemas.microsoft.com/office/drawing/2014/main" id="{46205E8D-FEA9-0E41-A2C1-19A0038D684C}"/>
              </a:ext>
            </a:extLst>
          </p:cNvPr>
          <p:cNvPicPr>
            <a:picLocks noChangeAspect="1"/>
          </p:cNvPicPr>
          <p:nvPr/>
        </p:nvPicPr>
        <p:blipFill rotWithShape="1">
          <a:blip r:embed="rId3"/>
          <a:srcRect l="28963" t="16667" r="27185"/>
          <a:stretch/>
        </p:blipFill>
        <p:spPr>
          <a:xfrm>
            <a:off x="1248899" y="2235200"/>
            <a:ext cx="4418124" cy="4393869"/>
          </a:xfrm>
          <a:prstGeom prst="rect">
            <a:avLst/>
          </a:prstGeom>
        </p:spPr>
      </p:pic>
      <p:pic>
        <p:nvPicPr>
          <p:cNvPr id="7" name="Picture 6">
            <a:extLst>
              <a:ext uri="{FF2B5EF4-FFF2-40B4-BE49-F238E27FC236}">
                <a16:creationId xmlns:a16="http://schemas.microsoft.com/office/drawing/2014/main" id="{59542727-88A7-1041-BC7E-22C0B67CD40B}"/>
              </a:ext>
            </a:extLst>
          </p:cNvPr>
          <p:cNvPicPr>
            <a:picLocks noChangeAspect="1"/>
          </p:cNvPicPr>
          <p:nvPr/>
        </p:nvPicPr>
        <p:blipFill>
          <a:blip r:embed="rId4"/>
          <a:stretch>
            <a:fillRect/>
          </a:stretch>
        </p:blipFill>
        <p:spPr>
          <a:xfrm>
            <a:off x="6721122" y="2382228"/>
            <a:ext cx="3946878" cy="4246841"/>
          </a:xfrm>
          <a:prstGeom prst="rect">
            <a:avLst/>
          </a:prstGeom>
        </p:spPr>
      </p:pic>
    </p:spTree>
    <p:extLst>
      <p:ext uri="{BB962C8B-B14F-4D97-AF65-F5344CB8AC3E}">
        <p14:creationId xmlns:p14="http://schemas.microsoft.com/office/powerpoint/2010/main" val="1162857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91000"/>
                <a:satMod val="164000"/>
                <a:lumMod val="74000"/>
              </a:schemeClr>
              <a:schemeClr val="bg2">
                <a:hueMod val="124000"/>
                <a:satMod val="140000"/>
                <a:lumMod val="142000"/>
              </a:schemeClr>
            </a:duotone>
            <a:extLst/>
          </a:blip>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C71BEEE-2A04-4630-8841-1AE546F1FE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4" name="Freeform 5">
            <a:extLst>
              <a:ext uri="{FF2B5EF4-FFF2-40B4-BE49-F238E27FC236}">
                <a16:creationId xmlns:a16="http://schemas.microsoft.com/office/drawing/2014/main" id="{30E60FE8-A77A-44EE-B7E3-81B01B837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6" name="Freeform: Shape 15">
            <a:extLst>
              <a:ext uri="{FF2B5EF4-FFF2-40B4-BE49-F238E27FC236}">
                <a16:creationId xmlns:a16="http://schemas.microsoft.com/office/drawing/2014/main" id="{8412B22F-25D2-40A9-BC17-BA6104E03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587536" y="274707"/>
            <a:ext cx="6053670" cy="6308587"/>
          </a:xfrm>
          <a:custGeom>
            <a:avLst/>
            <a:gdLst>
              <a:gd name="connsiteX0" fmla="*/ 6053670 w 6053670"/>
              <a:gd name="connsiteY0" fmla="*/ 1098 h 6308587"/>
              <a:gd name="connsiteX1" fmla="*/ 6053670 w 6053670"/>
              <a:gd name="connsiteY1" fmla="*/ 391760 h 6308587"/>
              <a:gd name="connsiteX2" fmla="*/ 6053670 w 6053670"/>
              <a:gd name="connsiteY2" fmla="*/ 1254558 h 6308587"/>
              <a:gd name="connsiteX3" fmla="*/ 6053670 w 6053670"/>
              <a:gd name="connsiteY3" fmla="*/ 6308587 h 6308587"/>
              <a:gd name="connsiteX4" fmla="*/ 0 w 6053670"/>
              <a:gd name="connsiteY4" fmla="*/ 6308587 h 6308587"/>
              <a:gd name="connsiteX5" fmla="*/ 0 w 6053670"/>
              <a:gd name="connsiteY5" fmla="*/ 1249853 h 6308587"/>
              <a:gd name="connsiteX6" fmla="*/ 0 w 6053670"/>
              <a:gd name="connsiteY6" fmla="*/ 391760 h 6308587"/>
              <a:gd name="connsiteX7" fmla="*/ 0 w 6053670"/>
              <a:gd name="connsiteY7" fmla="*/ 0 h 6308587"/>
              <a:gd name="connsiteX8" fmla="*/ 35717 w 6053670"/>
              <a:gd name="connsiteY8" fmla="*/ 5488 h 6308587"/>
              <a:gd name="connsiteX9" fmla="*/ 140445 w 6053670"/>
              <a:gd name="connsiteY9" fmla="*/ 21641 h 6308587"/>
              <a:gd name="connsiteX10" fmla="*/ 216722 w 6053670"/>
              <a:gd name="connsiteY10" fmla="*/ 32932 h 6308587"/>
              <a:gd name="connsiteX11" fmla="*/ 307527 w 6053670"/>
              <a:gd name="connsiteY11" fmla="*/ 44850 h 6308587"/>
              <a:gd name="connsiteX12" fmla="*/ 415282 w 6053670"/>
              <a:gd name="connsiteY12" fmla="*/ 59121 h 6308587"/>
              <a:gd name="connsiteX13" fmla="*/ 534539 w 6053670"/>
              <a:gd name="connsiteY13" fmla="*/ 74175 h 6308587"/>
              <a:gd name="connsiteX14" fmla="*/ 668931 w 6053670"/>
              <a:gd name="connsiteY14" fmla="*/ 90014 h 6308587"/>
              <a:gd name="connsiteX15" fmla="*/ 815430 w 6053670"/>
              <a:gd name="connsiteY15" fmla="*/ 106794 h 6308587"/>
              <a:gd name="connsiteX16" fmla="*/ 974641 w 6053670"/>
              <a:gd name="connsiteY16" fmla="*/ 123574 h 6308587"/>
              <a:gd name="connsiteX17" fmla="*/ 1144144 w 6053670"/>
              <a:gd name="connsiteY17" fmla="*/ 140667 h 6308587"/>
              <a:gd name="connsiteX18" fmla="*/ 1326965 w 6053670"/>
              <a:gd name="connsiteY18" fmla="*/ 156506 h 6308587"/>
              <a:gd name="connsiteX19" fmla="*/ 1518261 w 6053670"/>
              <a:gd name="connsiteY19" fmla="*/ 171717 h 6308587"/>
              <a:gd name="connsiteX20" fmla="*/ 1720453 w 6053670"/>
              <a:gd name="connsiteY20" fmla="*/ 185518 h 6308587"/>
              <a:gd name="connsiteX21" fmla="*/ 1931121 w 6053670"/>
              <a:gd name="connsiteY21" fmla="*/ 198690 h 6308587"/>
              <a:gd name="connsiteX22" fmla="*/ 2150869 w 6053670"/>
              <a:gd name="connsiteY22" fmla="*/ 211079 h 6308587"/>
              <a:gd name="connsiteX23" fmla="*/ 2263467 w 6053670"/>
              <a:gd name="connsiteY23" fmla="*/ 215470 h 6308587"/>
              <a:gd name="connsiteX24" fmla="*/ 2378487 w 6053670"/>
              <a:gd name="connsiteY24" fmla="*/ 220332 h 6308587"/>
              <a:gd name="connsiteX25" fmla="*/ 2495323 w 6053670"/>
              <a:gd name="connsiteY25" fmla="*/ 224879 h 6308587"/>
              <a:gd name="connsiteX26" fmla="*/ 2612764 w 6053670"/>
              <a:gd name="connsiteY26" fmla="*/ 227859 h 6308587"/>
              <a:gd name="connsiteX27" fmla="*/ 2732627 w 6053670"/>
              <a:gd name="connsiteY27" fmla="*/ 230525 h 6308587"/>
              <a:gd name="connsiteX28" fmla="*/ 2853700 w 6053670"/>
              <a:gd name="connsiteY28" fmla="*/ 233348 h 6308587"/>
              <a:gd name="connsiteX29" fmla="*/ 2977195 w 6053670"/>
              <a:gd name="connsiteY29" fmla="*/ 235229 h 6308587"/>
              <a:gd name="connsiteX30" fmla="*/ 3101901 w 6053670"/>
              <a:gd name="connsiteY30" fmla="*/ 235229 h 6308587"/>
              <a:gd name="connsiteX31" fmla="*/ 3227817 w 6053670"/>
              <a:gd name="connsiteY31" fmla="*/ 236170 h 6308587"/>
              <a:gd name="connsiteX32" fmla="*/ 3354944 w 6053670"/>
              <a:gd name="connsiteY32" fmla="*/ 235229 h 6308587"/>
              <a:gd name="connsiteX33" fmla="*/ 3483887 w 6053670"/>
              <a:gd name="connsiteY33" fmla="*/ 233348 h 6308587"/>
              <a:gd name="connsiteX34" fmla="*/ 3612830 w 6053670"/>
              <a:gd name="connsiteY34" fmla="*/ 231623 h 6308587"/>
              <a:gd name="connsiteX35" fmla="*/ 3743590 w 6053670"/>
              <a:gd name="connsiteY35" fmla="*/ 227859 h 6308587"/>
              <a:gd name="connsiteX36" fmla="*/ 3875560 w 6053670"/>
              <a:gd name="connsiteY36" fmla="*/ 223938 h 6308587"/>
              <a:gd name="connsiteX37" fmla="*/ 4007530 w 6053670"/>
              <a:gd name="connsiteY37" fmla="*/ 219391 h 6308587"/>
              <a:gd name="connsiteX38" fmla="*/ 4140710 w 6053670"/>
              <a:gd name="connsiteY38" fmla="*/ 212961 h 6308587"/>
              <a:gd name="connsiteX39" fmla="*/ 4275102 w 6053670"/>
              <a:gd name="connsiteY39" fmla="*/ 205277 h 6308587"/>
              <a:gd name="connsiteX40" fmla="*/ 4410098 w 6053670"/>
              <a:gd name="connsiteY40" fmla="*/ 197907 h 6308587"/>
              <a:gd name="connsiteX41" fmla="*/ 4545096 w 6053670"/>
              <a:gd name="connsiteY41" fmla="*/ 188498 h 6308587"/>
              <a:gd name="connsiteX42" fmla="*/ 4681909 w 6053670"/>
              <a:gd name="connsiteY42" fmla="*/ 177207 h 6308587"/>
              <a:gd name="connsiteX43" fmla="*/ 4816905 w 6053670"/>
              <a:gd name="connsiteY43" fmla="*/ 165916 h 6308587"/>
              <a:gd name="connsiteX44" fmla="*/ 4954323 w 6053670"/>
              <a:gd name="connsiteY44" fmla="*/ 152899 h 6308587"/>
              <a:gd name="connsiteX45" fmla="*/ 5092347 w 6053670"/>
              <a:gd name="connsiteY45" fmla="*/ 138629 h 6308587"/>
              <a:gd name="connsiteX46" fmla="*/ 5228555 w 6053670"/>
              <a:gd name="connsiteY46" fmla="*/ 123574 h 6308587"/>
              <a:gd name="connsiteX47" fmla="*/ 5366578 w 6053670"/>
              <a:gd name="connsiteY47" fmla="*/ 106010 h 6308587"/>
              <a:gd name="connsiteX48" fmla="*/ 5503997 w 6053670"/>
              <a:gd name="connsiteY48" fmla="*/ 87192 h 6308587"/>
              <a:gd name="connsiteX49" fmla="*/ 5642020 w 6053670"/>
              <a:gd name="connsiteY49" fmla="*/ 68530 h 6308587"/>
              <a:gd name="connsiteX50" fmla="*/ 5779438 w 6053670"/>
              <a:gd name="connsiteY50" fmla="*/ 46733 h 6308587"/>
              <a:gd name="connsiteX51" fmla="*/ 5916251 w 6053670"/>
              <a:gd name="connsiteY51" fmla="*/ 24464 h 6308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6308587">
                <a:moveTo>
                  <a:pt x="6053670" y="1098"/>
                </a:moveTo>
                <a:lnTo>
                  <a:pt x="6053670" y="391760"/>
                </a:lnTo>
                <a:lnTo>
                  <a:pt x="6053670" y="1254558"/>
                </a:lnTo>
                <a:lnTo>
                  <a:pt x="6053670" y="6308587"/>
                </a:lnTo>
                <a:lnTo>
                  <a:pt x="0" y="6308587"/>
                </a:lnTo>
                <a:lnTo>
                  <a:pt x="0" y="1249853"/>
                </a:lnTo>
                <a:lnTo>
                  <a:pt x="0" y="391760"/>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8" name="Freeform 5">
            <a:extLst>
              <a:ext uri="{FF2B5EF4-FFF2-40B4-BE49-F238E27FC236}">
                <a16:creationId xmlns:a16="http://schemas.microsoft.com/office/drawing/2014/main" id="{C03626F0-2392-4179-A852-925A78C9D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971630"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1FB86C3C-0A78-DE49-96EA-6F5C9B487B2D}"/>
              </a:ext>
            </a:extLst>
          </p:cNvPr>
          <p:cNvSpPr>
            <a:spLocks noGrp="1"/>
          </p:cNvSpPr>
          <p:nvPr>
            <p:ph type="title"/>
          </p:nvPr>
        </p:nvSpPr>
        <p:spPr>
          <a:xfrm>
            <a:off x="639098" y="629265"/>
            <a:ext cx="4664573" cy="1622322"/>
          </a:xfrm>
        </p:spPr>
        <p:txBody>
          <a:bodyPr>
            <a:normAutofit/>
          </a:bodyPr>
          <a:lstStyle/>
          <a:p>
            <a:r>
              <a:rPr lang="en-US">
                <a:solidFill>
                  <a:srgbClr val="FFFFFE"/>
                </a:solidFill>
              </a:rPr>
              <a:t>Back-End</a:t>
            </a:r>
          </a:p>
        </p:txBody>
      </p:sp>
      <p:pic>
        <p:nvPicPr>
          <p:cNvPr id="7" name="Picture 6">
            <a:extLst>
              <a:ext uri="{FF2B5EF4-FFF2-40B4-BE49-F238E27FC236}">
                <a16:creationId xmlns:a16="http://schemas.microsoft.com/office/drawing/2014/main" id="{91C2C8B5-2CF1-D34C-979A-01F5F6E01FE8}"/>
              </a:ext>
            </a:extLst>
          </p:cNvPr>
          <p:cNvPicPr>
            <a:picLocks noChangeAspect="1"/>
          </p:cNvPicPr>
          <p:nvPr/>
        </p:nvPicPr>
        <p:blipFill rotWithShape="1">
          <a:blip r:embed="rId4"/>
          <a:srcRect l="4408" r="4677" b="1"/>
          <a:stretch/>
        </p:blipFill>
        <p:spPr>
          <a:xfrm>
            <a:off x="5912219" y="1143001"/>
            <a:ext cx="4400768" cy="3592934"/>
          </a:xfrm>
          <a:prstGeom prst="rect">
            <a:avLst/>
          </a:prstGeom>
        </p:spPr>
      </p:pic>
      <p:sp>
        <p:nvSpPr>
          <p:cNvPr id="20" name="Rectangle 19">
            <a:extLst>
              <a:ext uri="{FF2B5EF4-FFF2-40B4-BE49-F238E27FC236}">
                <a16:creationId xmlns:a16="http://schemas.microsoft.com/office/drawing/2014/main" id="{062EBB84-F459-4D04-91C5-290D60EF3A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B7C9419-C905-C245-8082-14D2896D5753}"/>
              </a:ext>
            </a:extLst>
          </p:cNvPr>
          <p:cNvSpPr>
            <a:spLocks noGrp="1"/>
          </p:cNvSpPr>
          <p:nvPr>
            <p:ph idx="1"/>
          </p:nvPr>
        </p:nvSpPr>
        <p:spPr>
          <a:xfrm>
            <a:off x="639098" y="2418735"/>
            <a:ext cx="4664573" cy="3811740"/>
          </a:xfrm>
        </p:spPr>
        <p:txBody>
          <a:bodyPr anchor="ctr">
            <a:normAutofit/>
          </a:bodyPr>
          <a:lstStyle/>
          <a:p>
            <a:r>
              <a:rPr lang="en-US">
                <a:solidFill>
                  <a:srgbClr val="FFFFFE"/>
                </a:solidFill>
              </a:rPr>
              <a:t>Spring and Sprint Boot</a:t>
            </a:r>
          </a:p>
          <a:p>
            <a:pPr lvl="1"/>
            <a:r>
              <a:rPr lang="en-US">
                <a:solidFill>
                  <a:srgbClr val="FFFFFE"/>
                </a:solidFill>
              </a:rPr>
              <a:t>Spring</a:t>
            </a:r>
          </a:p>
          <a:p>
            <a:pPr lvl="1"/>
            <a:r>
              <a:rPr lang="en-US">
                <a:solidFill>
                  <a:srgbClr val="FFFFFE"/>
                </a:solidFill>
              </a:rPr>
              <a:t>Spring MVC</a:t>
            </a:r>
          </a:p>
          <a:p>
            <a:pPr lvl="1"/>
            <a:r>
              <a:rPr lang="en-US">
                <a:solidFill>
                  <a:srgbClr val="FFFFFE"/>
                </a:solidFill>
              </a:rPr>
              <a:t>Spring Boot </a:t>
            </a:r>
          </a:p>
          <a:p>
            <a:pPr lvl="1"/>
            <a:r>
              <a:rPr lang="en-US">
                <a:solidFill>
                  <a:srgbClr val="FFFFFE"/>
                </a:solidFill>
              </a:rPr>
              <a:t>Java 1.8</a:t>
            </a:r>
          </a:p>
          <a:p>
            <a:pPr lvl="1"/>
            <a:r>
              <a:rPr lang="en-US">
                <a:solidFill>
                  <a:srgbClr val="FFFFFE"/>
                </a:solidFill>
              </a:rPr>
              <a:t>Gradle vs Maven</a:t>
            </a:r>
          </a:p>
          <a:p>
            <a:pPr lvl="2"/>
            <a:r>
              <a:rPr lang="en-GB">
                <a:solidFill>
                  <a:srgbClr val="FFFFFE"/>
                </a:solidFill>
                <a:hlinkClick r:id="rId5"/>
              </a:rPr>
              <a:t>https://dzone.com/articles/gradle-vs-maven</a:t>
            </a:r>
            <a:endParaRPr lang="en-US">
              <a:solidFill>
                <a:srgbClr val="FFFFFE"/>
              </a:solidFill>
            </a:endParaRPr>
          </a:p>
          <a:p>
            <a:r>
              <a:rPr lang="en-US">
                <a:solidFill>
                  <a:srgbClr val="FFFFFE"/>
                </a:solidFill>
              </a:rPr>
              <a:t>Layered Architecture </a:t>
            </a:r>
          </a:p>
        </p:txBody>
      </p:sp>
      <p:pic>
        <p:nvPicPr>
          <p:cNvPr id="6" name="Picture 5">
            <a:extLst>
              <a:ext uri="{FF2B5EF4-FFF2-40B4-BE49-F238E27FC236}">
                <a16:creationId xmlns:a16="http://schemas.microsoft.com/office/drawing/2014/main" id="{20F9C263-1622-CE45-B896-0E5B74CE54B0}"/>
              </a:ext>
            </a:extLst>
          </p:cNvPr>
          <p:cNvPicPr>
            <a:picLocks noChangeAspect="1"/>
          </p:cNvPicPr>
          <p:nvPr/>
        </p:nvPicPr>
        <p:blipFill rotWithShape="1">
          <a:blip r:embed="rId6"/>
          <a:srcRect l="11747" r="17150" b="1"/>
          <a:stretch/>
        </p:blipFill>
        <p:spPr>
          <a:xfrm>
            <a:off x="7248718" y="4983318"/>
            <a:ext cx="1805623" cy="1474154"/>
          </a:xfrm>
          <a:prstGeom prst="rect">
            <a:avLst/>
          </a:prstGeom>
        </p:spPr>
      </p:pic>
      <p:pic>
        <p:nvPicPr>
          <p:cNvPr id="5" name="Picture 4">
            <a:extLst>
              <a:ext uri="{FF2B5EF4-FFF2-40B4-BE49-F238E27FC236}">
                <a16:creationId xmlns:a16="http://schemas.microsoft.com/office/drawing/2014/main" id="{E9D6505B-8823-C344-8BAC-E7FFCD391981}"/>
              </a:ext>
            </a:extLst>
          </p:cNvPr>
          <p:cNvPicPr>
            <a:picLocks noChangeAspect="1"/>
          </p:cNvPicPr>
          <p:nvPr/>
        </p:nvPicPr>
        <p:blipFill rotWithShape="1">
          <a:blip r:embed="rId7"/>
          <a:srcRect t="18356" r="3" b="3"/>
          <a:stretch/>
        </p:blipFill>
        <p:spPr>
          <a:xfrm>
            <a:off x="5739907" y="4983318"/>
            <a:ext cx="1694984" cy="1383843"/>
          </a:xfrm>
          <a:prstGeom prst="rect">
            <a:avLst/>
          </a:prstGeom>
        </p:spPr>
      </p:pic>
      <p:pic>
        <p:nvPicPr>
          <p:cNvPr id="4" name="Picture 3">
            <a:extLst>
              <a:ext uri="{FF2B5EF4-FFF2-40B4-BE49-F238E27FC236}">
                <a16:creationId xmlns:a16="http://schemas.microsoft.com/office/drawing/2014/main" id="{2ACD4932-2365-8D44-AEDF-2615EFE13811}"/>
              </a:ext>
            </a:extLst>
          </p:cNvPr>
          <p:cNvPicPr>
            <a:picLocks noChangeAspect="1"/>
          </p:cNvPicPr>
          <p:nvPr/>
        </p:nvPicPr>
        <p:blipFill rotWithShape="1">
          <a:blip r:embed="rId8"/>
          <a:srcRect l="4333" t="11985" r="2932" b="24116"/>
          <a:stretch/>
        </p:blipFill>
        <p:spPr>
          <a:xfrm>
            <a:off x="8943702" y="4896189"/>
            <a:ext cx="2826031" cy="1460455"/>
          </a:xfrm>
          <a:prstGeom prst="rect">
            <a:avLst/>
          </a:prstGeom>
        </p:spPr>
      </p:pic>
    </p:spTree>
    <p:extLst>
      <p:ext uri="{BB962C8B-B14F-4D97-AF65-F5344CB8AC3E}">
        <p14:creationId xmlns:p14="http://schemas.microsoft.com/office/powerpoint/2010/main" val="284791780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3ACF6-A17B-F645-BB1E-92EF11571B88}"/>
              </a:ext>
            </a:extLst>
          </p:cNvPr>
          <p:cNvSpPr>
            <a:spLocks noGrp="1"/>
          </p:cNvSpPr>
          <p:nvPr>
            <p:ph type="title"/>
          </p:nvPr>
        </p:nvSpPr>
        <p:spPr/>
        <p:txBody>
          <a:bodyPr/>
          <a:lstStyle/>
          <a:p>
            <a:r>
              <a:rPr lang="en-US" dirty="0"/>
              <a:t>Front-End</a:t>
            </a:r>
          </a:p>
        </p:txBody>
      </p:sp>
      <p:sp>
        <p:nvSpPr>
          <p:cNvPr id="3" name="Content Placeholder 2">
            <a:extLst>
              <a:ext uri="{FF2B5EF4-FFF2-40B4-BE49-F238E27FC236}">
                <a16:creationId xmlns:a16="http://schemas.microsoft.com/office/drawing/2014/main" id="{D2EE8265-92E5-284A-B2E7-41ACFF638DB5}"/>
              </a:ext>
            </a:extLst>
          </p:cNvPr>
          <p:cNvSpPr>
            <a:spLocks noGrp="1"/>
          </p:cNvSpPr>
          <p:nvPr>
            <p:ph idx="1"/>
          </p:nvPr>
        </p:nvSpPr>
        <p:spPr/>
        <p:txBody>
          <a:bodyPr/>
          <a:lstStyle/>
          <a:p>
            <a:r>
              <a:rPr lang="en-US" dirty="0"/>
              <a:t>JavaScript vs Typescript</a:t>
            </a:r>
          </a:p>
          <a:p>
            <a:endParaRPr lang="en-US" dirty="0"/>
          </a:p>
          <a:p>
            <a:r>
              <a:rPr lang="en-US" dirty="0" err="1"/>
              <a:t>Vue.js</a:t>
            </a:r>
            <a:r>
              <a:rPr lang="en-US" dirty="0"/>
              <a:t> vs </a:t>
            </a:r>
            <a:r>
              <a:rPr lang="en-US" dirty="0" err="1"/>
              <a:t>React.js</a:t>
            </a:r>
            <a:r>
              <a:rPr lang="en-US" dirty="0"/>
              <a:t> vs Angular</a:t>
            </a:r>
          </a:p>
          <a:p>
            <a:pPr lvl="1"/>
            <a:r>
              <a:rPr lang="en-GB" dirty="0">
                <a:hlinkClick r:id="rId3"/>
              </a:rPr>
              <a:t>https://vuejs.org/</a:t>
            </a:r>
            <a:endParaRPr lang="en-GB" dirty="0"/>
          </a:p>
          <a:p>
            <a:pPr lvl="1"/>
            <a:r>
              <a:rPr lang="en-GB" dirty="0">
                <a:hlinkClick r:id="rId4"/>
              </a:rPr>
              <a:t>https://reactjs.org/</a:t>
            </a:r>
            <a:endParaRPr lang="en-GB" dirty="0"/>
          </a:p>
          <a:p>
            <a:pPr lvl="1"/>
            <a:r>
              <a:rPr lang="en-GB" dirty="0">
                <a:hlinkClick r:id="rId5"/>
              </a:rPr>
              <a:t>https://angular.io/</a:t>
            </a:r>
            <a:endParaRPr lang="en-US" dirty="0"/>
          </a:p>
          <a:p>
            <a:r>
              <a:rPr lang="en-US" dirty="0"/>
              <a:t>Angular MVC</a:t>
            </a:r>
          </a:p>
        </p:txBody>
      </p:sp>
      <p:grpSp>
        <p:nvGrpSpPr>
          <p:cNvPr id="12" name="Group 11">
            <a:extLst>
              <a:ext uri="{FF2B5EF4-FFF2-40B4-BE49-F238E27FC236}">
                <a16:creationId xmlns:a16="http://schemas.microsoft.com/office/drawing/2014/main" id="{7897031C-2D88-0344-AE7D-CDD3889C14F4}"/>
              </a:ext>
            </a:extLst>
          </p:cNvPr>
          <p:cNvGrpSpPr/>
          <p:nvPr/>
        </p:nvGrpSpPr>
        <p:grpSpPr>
          <a:xfrm>
            <a:off x="7312644" y="4402668"/>
            <a:ext cx="3759113" cy="2280354"/>
            <a:chOff x="4730044" y="2603500"/>
            <a:chExt cx="2494844" cy="1422400"/>
          </a:xfrm>
        </p:grpSpPr>
        <p:pic>
          <p:nvPicPr>
            <p:cNvPr id="4" name="Picture 3">
              <a:extLst>
                <a:ext uri="{FF2B5EF4-FFF2-40B4-BE49-F238E27FC236}">
                  <a16:creationId xmlns:a16="http://schemas.microsoft.com/office/drawing/2014/main" id="{092AEBD0-2D76-6349-B388-F51D5558AD83}"/>
                </a:ext>
              </a:extLst>
            </p:cNvPr>
            <p:cNvPicPr>
              <a:picLocks noChangeAspect="1"/>
            </p:cNvPicPr>
            <p:nvPr/>
          </p:nvPicPr>
          <p:blipFill>
            <a:blip r:embed="rId6"/>
            <a:stretch>
              <a:fillRect/>
            </a:stretch>
          </p:blipFill>
          <p:spPr>
            <a:xfrm>
              <a:off x="4730044" y="2603500"/>
              <a:ext cx="1422400" cy="1422400"/>
            </a:xfrm>
            <a:prstGeom prst="rect">
              <a:avLst/>
            </a:prstGeom>
          </p:spPr>
        </p:pic>
        <p:pic>
          <p:nvPicPr>
            <p:cNvPr id="5" name="Picture 4">
              <a:extLst>
                <a:ext uri="{FF2B5EF4-FFF2-40B4-BE49-F238E27FC236}">
                  <a16:creationId xmlns:a16="http://schemas.microsoft.com/office/drawing/2014/main" id="{F054111B-DA63-0047-B587-CD792F8ABE57}"/>
                </a:ext>
              </a:extLst>
            </p:cNvPr>
            <p:cNvPicPr>
              <a:picLocks noChangeAspect="1"/>
            </p:cNvPicPr>
            <p:nvPr/>
          </p:nvPicPr>
          <p:blipFill>
            <a:blip r:embed="rId7"/>
            <a:stretch>
              <a:fillRect/>
            </a:stretch>
          </p:blipFill>
          <p:spPr>
            <a:xfrm>
              <a:off x="6152444" y="2778478"/>
              <a:ext cx="1072444" cy="1072444"/>
            </a:xfrm>
            <a:prstGeom prst="rect">
              <a:avLst/>
            </a:prstGeom>
          </p:spPr>
        </p:pic>
      </p:grpSp>
      <p:grpSp>
        <p:nvGrpSpPr>
          <p:cNvPr id="14" name="Group 13">
            <a:extLst>
              <a:ext uri="{FF2B5EF4-FFF2-40B4-BE49-F238E27FC236}">
                <a16:creationId xmlns:a16="http://schemas.microsoft.com/office/drawing/2014/main" id="{3B1891C1-6EB6-EC4D-9BAB-BB2630BB8C13}"/>
              </a:ext>
            </a:extLst>
          </p:cNvPr>
          <p:cNvGrpSpPr/>
          <p:nvPr/>
        </p:nvGrpSpPr>
        <p:grpSpPr>
          <a:xfrm>
            <a:off x="5412084" y="2354521"/>
            <a:ext cx="6423378" cy="2343241"/>
            <a:chOff x="4829905" y="4025899"/>
            <a:chExt cx="5150708" cy="1851729"/>
          </a:xfrm>
        </p:grpSpPr>
        <p:pic>
          <p:nvPicPr>
            <p:cNvPr id="15" name="Picture 14">
              <a:extLst>
                <a:ext uri="{FF2B5EF4-FFF2-40B4-BE49-F238E27FC236}">
                  <a16:creationId xmlns:a16="http://schemas.microsoft.com/office/drawing/2014/main" id="{63E151CE-B26D-084B-BD7F-B60F174BDCAE}"/>
                </a:ext>
              </a:extLst>
            </p:cNvPr>
            <p:cNvPicPr>
              <a:picLocks noChangeAspect="1"/>
            </p:cNvPicPr>
            <p:nvPr/>
          </p:nvPicPr>
          <p:blipFill>
            <a:blip r:embed="rId8"/>
            <a:stretch>
              <a:fillRect/>
            </a:stretch>
          </p:blipFill>
          <p:spPr>
            <a:xfrm>
              <a:off x="5938759" y="4025899"/>
              <a:ext cx="2619999" cy="1851729"/>
            </a:xfrm>
            <a:prstGeom prst="rect">
              <a:avLst/>
            </a:prstGeom>
          </p:spPr>
        </p:pic>
        <p:pic>
          <p:nvPicPr>
            <p:cNvPr id="16" name="Picture 15">
              <a:extLst>
                <a:ext uri="{FF2B5EF4-FFF2-40B4-BE49-F238E27FC236}">
                  <a16:creationId xmlns:a16="http://schemas.microsoft.com/office/drawing/2014/main" id="{EDCA11E4-C805-894D-917A-7C07FAA31CA5}"/>
                </a:ext>
              </a:extLst>
            </p:cNvPr>
            <p:cNvPicPr>
              <a:picLocks noChangeAspect="1"/>
            </p:cNvPicPr>
            <p:nvPr/>
          </p:nvPicPr>
          <p:blipFill>
            <a:blip r:embed="rId9"/>
            <a:stretch>
              <a:fillRect/>
            </a:stretch>
          </p:blipFill>
          <p:spPr>
            <a:xfrm>
              <a:off x="8143611" y="4025899"/>
              <a:ext cx="1837002" cy="1837002"/>
            </a:xfrm>
            <a:prstGeom prst="rect">
              <a:avLst/>
            </a:prstGeom>
          </p:spPr>
        </p:pic>
        <p:pic>
          <p:nvPicPr>
            <p:cNvPr id="17" name="Picture 16">
              <a:extLst>
                <a:ext uri="{FF2B5EF4-FFF2-40B4-BE49-F238E27FC236}">
                  <a16:creationId xmlns:a16="http://schemas.microsoft.com/office/drawing/2014/main" id="{5AD62112-77D4-CB4C-9A1F-892B5FA7E65E}"/>
                </a:ext>
              </a:extLst>
            </p:cNvPr>
            <p:cNvPicPr>
              <a:picLocks noChangeAspect="1"/>
            </p:cNvPicPr>
            <p:nvPr/>
          </p:nvPicPr>
          <p:blipFill>
            <a:blip r:embed="rId10"/>
            <a:stretch>
              <a:fillRect/>
            </a:stretch>
          </p:blipFill>
          <p:spPr>
            <a:xfrm>
              <a:off x="4829905" y="4436974"/>
              <a:ext cx="1524000" cy="1320800"/>
            </a:xfrm>
            <a:prstGeom prst="rect">
              <a:avLst/>
            </a:prstGeom>
          </p:spPr>
        </p:pic>
      </p:grpSp>
      <p:pic>
        <p:nvPicPr>
          <p:cNvPr id="11" name="Picture 10">
            <a:extLst>
              <a:ext uri="{FF2B5EF4-FFF2-40B4-BE49-F238E27FC236}">
                <a16:creationId xmlns:a16="http://schemas.microsoft.com/office/drawing/2014/main" id="{0D3A45CE-7657-F24E-A742-5C3FFE7E5367}"/>
              </a:ext>
            </a:extLst>
          </p:cNvPr>
          <p:cNvPicPr>
            <a:picLocks noChangeAspect="1"/>
          </p:cNvPicPr>
          <p:nvPr/>
        </p:nvPicPr>
        <p:blipFill>
          <a:blip r:embed="rId11"/>
          <a:stretch>
            <a:fillRect/>
          </a:stretch>
        </p:blipFill>
        <p:spPr>
          <a:xfrm>
            <a:off x="2132992" y="3999056"/>
            <a:ext cx="5777505" cy="2567782"/>
          </a:xfrm>
          <a:prstGeom prst="rect">
            <a:avLst/>
          </a:prstGeom>
        </p:spPr>
      </p:pic>
    </p:spTree>
    <p:extLst>
      <p:ext uri="{BB962C8B-B14F-4D97-AF65-F5344CB8AC3E}">
        <p14:creationId xmlns:p14="http://schemas.microsoft.com/office/powerpoint/2010/main" val="226274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DE780-96E2-694E-AFAD-0F0C58D55F77}"/>
              </a:ext>
            </a:extLst>
          </p:cNvPr>
          <p:cNvSpPr>
            <a:spLocks noGrp="1"/>
          </p:cNvSpPr>
          <p:nvPr>
            <p:ph type="title"/>
          </p:nvPr>
        </p:nvSpPr>
        <p:spPr/>
        <p:txBody>
          <a:bodyPr/>
          <a:lstStyle/>
          <a:p>
            <a:r>
              <a:rPr lang="en-US" dirty="0"/>
              <a:t>REST</a:t>
            </a:r>
          </a:p>
        </p:txBody>
      </p:sp>
      <p:pic>
        <p:nvPicPr>
          <p:cNvPr id="4" name="Picture 3">
            <a:extLst>
              <a:ext uri="{FF2B5EF4-FFF2-40B4-BE49-F238E27FC236}">
                <a16:creationId xmlns:a16="http://schemas.microsoft.com/office/drawing/2014/main" id="{FBF2BB52-C379-7F48-AAF1-4B0B5B9349ED}"/>
              </a:ext>
            </a:extLst>
          </p:cNvPr>
          <p:cNvPicPr>
            <a:picLocks noChangeAspect="1"/>
          </p:cNvPicPr>
          <p:nvPr/>
        </p:nvPicPr>
        <p:blipFill>
          <a:blip r:embed="rId3"/>
          <a:stretch>
            <a:fillRect/>
          </a:stretch>
        </p:blipFill>
        <p:spPr>
          <a:xfrm>
            <a:off x="1241778" y="2450902"/>
            <a:ext cx="9351882" cy="4151685"/>
          </a:xfrm>
          <a:prstGeom prst="rect">
            <a:avLst/>
          </a:prstGeom>
        </p:spPr>
      </p:pic>
    </p:spTree>
    <p:extLst>
      <p:ext uri="{BB962C8B-B14F-4D97-AF65-F5344CB8AC3E}">
        <p14:creationId xmlns:p14="http://schemas.microsoft.com/office/powerpoint/2010/main" val="1891306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19B4E-5617-6B4E-B9E2-7D5FD545E7AF}"/>
              </a:ext>
            </a:extLst>
          </p:cNvPr>
          <p:cNvSpPr>
            <a:spLocks noGrp="1"/>
          </p:cNvSpPr>
          <p:nvPr>
            <p:ph type="title"/>
          </p:nvPr>
        </p:nvSpPr>
        <p:spPr/>
        <p:txBody>
          <a:bodyPr/>
          <a:lstStyle/>
          <a:p>
            <a:r>
              <a:rPr lang="en-US" dirty="0"/>
              <a:t>APIs</a:t>
            </a:r>
          </a:p>
        </p:txBody>
      </p:sp>
      <p:sp>
        <p:nvSpPr>
          <p:cNvPr id="3" name="Content Placeholder 2">
            <a:extLst>
              <a:ext uri="{FF2B5EF4-FFF2-40B4-BE49-F238E27FC236}">
                <a16:creationId xmlns:a16="http://schemas.microsoft.com/office/drawing/2014/main" id="{98447068-D9B3-514B-8B5B-BACB9BC5A1B1}"/>
              </a:ext>
            </a:extLst>
          </p:cNvPr>
          <p:cNvSpPr>
            <a:spLocks noGrp="1"/>
          </p:cNvSpPr>
          <p:nvPr>
            <p:ph idx="1"/>
          </p:nvPr>
        </p:nvSpPr>
        <p:spPr/>
        <p:txBody>
          <a:bodyPr/>
          <a:lstStyle/>
          <a:p>
            <a:r>
              <a:rPr lang="en-GB" u="sng" dirty="0">
                <a:solidFill>
                  <a:schemeClr val="tx1"/>
                </a:solidFill>
                <a:hlinkClick r:id="rId3">
                  <a:extLst>
                    <a:ext uri="{A12FA001-AC4F-418D-AE19-62706E023703}">
                      <ahyp:hlinkClr xmlns:ahyp="http://schemas.microsoft.com/office/drawing/2018/hyperlinkcolor" val="tx"/>
                    </a:ext>
                  </a:extLst>
                </a:hlinkClick>
              </a:rPr>
              <a:t>Google API</a:t>
            </a:r>
          </a:p>
          <a:p>
            <a:pPr lvl="1"/>
            <a:r>
              <a:rPr lang="en-GB" dirty="0">
                <a:hlinkClick r:id="rId3">
                  <a:extLst>
                    <a:ext uri="{A12FA001-AC4F-418D-AE19-62706E023703}">
                      <ahyp:hlinkClr xmlns:ahyp="http://schemas.microsoft.com/office/drawing/2018/hyperlinkcolor" val="tx"/>
                    </a:ext>
                  </a:extLst>
                </a:hlinkClick>
              </a:rPr>
              <a:t>https://developers.google.com/places/web-service/intro</a:t>
            </a:r>
            <a:endParaRPr lang="en-GB" dirty="0"/>
          </a:p>
          <a:p>
            <a:r>
              <a:rPr lang="en-GB" dirty="0">
                <a:solidFill>
                  <a:schemeClr val="tx1"/>
                </a:solidFill>
                <a:hlinkClick r:id="rId4">
                  <a:extLst>
                    <a:ext uri="{A12FA001-AC4F-418D-AE19-62706E023703}">
                      <ahyp:hlinkClr xmlns:ahyp="http://schemas.microsoft.com/office/drawing/2018/hyperlinkcolor" val="tx"/>
                    </a:ext>
                  </a:extLst>
                </a:hlinkClick>
              </a:rPr>
              <a:t>YELP API</a:t>
            </a:r>
          </a:p>
          <a:p>
            <a:pPr lvl="1"/>
            <a:r>
              <a:rPr lang="en-GB" dirty="0">
                <a:hlinkClick r:id="rId4">
                  <a:extLst>
                    <a:ext uri="{A12FA001-AC4F-418D-AE19-62706E023703}">
                      <ahyp:hlinkClr xmlns:ahyp="http://schemas.microsoft.com/office/drawing/2018/hyperlinkcolor" val="tx"/>
                    </a:ext>
                  </a:extLst>
                </a:hlinkClick>
              </a:rPr>
              <a:t>https://www.yelp.com/developers/documentation/v3</a:t>
            </a:r>
            <a:endParaRPr lang="en-GB" dirty="0"/>
          </a:p>
          <a:p>
            <a:r>
              <a:rPr lang="en-GB" dirty="0">
                <a:solidFill>
                  <a:schemeClr val="tx1"/>
                </a:solidFill>
                <a:hlinkClick r:id="rId5">
                  <a:extLst>
                    <a:ext uri="{A12FA001-AC4F-418D-AE19-62706E023703}">
                      <ahyp:hlinkClr xmlns:ahyp="http://schemas.microsoft.com/office/drawing/2018/hyperlinkcolor" val="tx"/>
                    </a:ext>
                  </a:extLst>
                </a:hlinkClick>
              </a:rPr>
              <a:t>Open Data NI</a:t>
            </a:r>
          </a:p>
          <a:p>
            <a:pPr lvl="1"/>
            <a:r>
              <a:rPr lang="en-GB" dirty="0">
                <a:hlinkClick r:id="rId5">
                  <a:extLst>
                    <a:ext uri="{A12FA001-AC4F-418D-AE19-62706E023703}">
                      <ahyp:hlinkClr xmlns:ahyp="http://schemas.microsoft.com/office/drawing/2018/hyperlinkcolor" val="tx"/>
                    </a:ext>
                  </a:extLst>
                </a:hlinkClick>
              </a:rPr>
              <a:t>https://www.opendatani.gov.uk/</a:t>
            </a:r>
            <a:endParaRPr lang="en-GB" dirty="0"/>
          </a:p>
          <a:p>
            <a:endParaRPr lang="en-US" dirty="0"/>
          </a:p>
        </p:txBody>
      </p:sp>
    </p:spTree>
    <p:extLst>
      <p:ext uri="{BB962C8B-B14F-4D97-AF65-F5344CB8AC3E}">
        <p14:creationId xmlns:p14="http://schemas.microsoft.com/office/powerpoint/2010/main" val="1002536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5BE68-AE32-9146-B9CA-0330DCB3F494}"/>
              </a:ext>
            </a:extLst>
          </p:cNvPr>
          <p:cNvSpPr>
            <a:spLocks noGrp="1"/>
          </p:cNvSpPr>
          <p:nvPr>
            <p:ph type="title"/>
          </p:nvPr>
        </p:nvSpPr>
        <p:spPr/>
        <p:txBody>
          <a:bodyPr/>
          <a:lstStyle/>
          <a:p>
            <a:r>
              <a:rPr lang="en-US" dirty="0"/>
              <a:t>Planning and Tracking your progress</a:t>
            </a:r>
          </a:p>
        </p:txBody>
      </p:sp>
      <p:sp>
        <p:nvSpPr>
          <p:cNvPr id="3" name="Content Placeholder 2">
            <a:extLst>
              <a:ext uri="{FF2B5EF4-FFF2-40B4-BE49-F238E27FC236}">
                <a16:creationId xmlns:a16="http://schemas.microsoft.com/office/drawing/2014/main" id="{E35C25C4-837D-0843-B5F5-C53116DB5482}"/>
              </a:ext>
            </a:extLst>
          </p:cNvPr>
          <p:cNvSpPr>
            <a:spLocks noGrp="1"/>
          </p:cNvSpPr>
          <p:nvPr>
            <p:ph idx="1"/>
          </p:nvPr>
        </p:nvSpPr>
        <p:spPr/>
        <p:txBody>
          <a:bodyPr/>
          <a:lstStyle/>
          <a:p>
            <a:r>
              <a:rPr lang="en-US" dirty="0"/>
              <a:t>Trello</a:t>
            </a:r>
          </a:p>
          <a:p>
            <a:pPr lvl="1"/>
            <a:r>
              <a:rPr lang="en-GB" dirty="0">
                <a:hlinkClick r:id="rId2"/>
              </a:rPr>
              <a:t>https://trello.com/</a:t>
            </a:r>
            <a:endParaRPr lang="en-GB" dirty="0"/>
          </a:p>
          <a:p>
            <a:pPr lvl="1"/>
            <a:endParaRPr lang="en-GB" dirty="0"/>
          </a:p>
          <a:p>
            <a:r>
              <a:rPr lang="en-GB" dirty="0"/>
              <a:t>Jira</a:t>
            </a:r>
          </a:p>
          <a:p>
            <a:pPr lvl="1"/>
            <a:r>
              <a:rPr lang="en-GB" dirty="0">
                <a:hlinkClick r:id="rId3"/>
              </a:rPr>
              <a:t>https://www.atlassian.com/software/jira</a:t>
            </a:r>
            <a:endParaRPr lang="en-GB" dirty="0"/>
          </a:p>
          <a:p>
            <a:pPr marL="457200" lvl="1" indent="0">
              <a:buNone/>
            </a:pPr>
            <a:endParaRPr lang="en-GB" dirty="0"/>
          </a:p>
          <a:p>
            <a:r>
              <a:rPr lang="en-GB" dirty="0" err="1"/>
              <a:t>Github</a:t>
            </a:r>
            <a:endParaRPr lang="en-US" dirty="0"/>
          </a:p>
          <a:p>
            <a:pPr lvl="1"/>
            <a:r>
              <a:rPr lang="en-GB" dirty="0">
                <a:hlinkClick r:id="rId4"/>
              </a:rPr>
              <a:t>https://github.com/Jgiron455/webapp</a:t>
            </a:r>
            <a:r>
              <a:rPr lang="en-GB">
                <a:hlinkClick r:id="rId4"/>
              </a:rPr>
              <a:t>-workshop</a:t>
            </a:r>
            <a:endParaRPr lang="en-GB" dirty="0"/>
          </a:p>
        </p:txBody>
      </p:sp>
    </p:spTree>
    <p:extLst>
      <p:ext uri="{BB962C8B-B14F-4D97-AF65-F5344CB8AC3E}">
        <p14:creationId xmlns:p14="http://schemas.microsoft.com/office/powerpoint/2010/main" val="2252401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{2DAA5D33-F26A-D547-9723-BD3555F10C8C}tf10001076</Template>
  <TotalTime>379</TotalTime>
  <Words>408</Words>
  <Application>Microsoft Macintosh PowerPoint</Application>
  <PresentationFormat>Widescreen</PresentationFormat>
  <Paragraphs>87</Paragraphs>
  <Slides>10</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Century Gothic</vt:lpstr>
      <vt:lpstr>Wingdings 3</vt:lpstr>
      <vt:lpstr>Ion Boardroom</vt:lpstr>
      <vt:lpstr>Web Application?</vt:lpstr>
      <vt:lpstr>Overview</vt:lpstr>
      <vt:lpstr>Where to Start, What to do and How? </vt:lpstr>
      <vt:lpstr>Full-Stack Development</vt:lpstr>
      <vt:lpstr>Back-End</vt:lpstr>
      <vt:lpstr>Front-End</vt:lpstr>
      <vt:lpstr>REST</vt:lpstr>
      <vt:lpstr>APIs</vt:lpstr>
      <vt:lpstr>Planning and Tracking your progress</vt:lpstr>
      <vt:lpstr>Meet-ups</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Application?</dc:title>
  <dc:creator>John Giron</dc:creator>
  <cp:lastModifiedBy>John Giron</cp:lastModifiedBy>
  <cp:revision>21</cp:revision>
  <dcterms:created xsi:type="dcterms:W3CDTF">2019-09-09T19:41:44Z</dcterms:created>
  <dcterms:modified xsi:type="dcterms:W3CDTF">2019-09-10T14:04:12Z</dcterms:modified>
</cp:coreProperties>
</file>

<file path=docProps/thumbnail.jpeg>
</file>